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314" r:id="rId3"/>
    <p:sldId id="315" r:id="rId4"/>
    <p:sldId id="316" r:id="rId5"/>
    <p:sldId id="317" r:id="rId6"/>
    <p:sldId id="318" r:id="rId7"/>
    <p:sldId id="319" r:id="rId8"/>
    <p:sldId id="320" r:id="rId9"/>
    <p:sldId id="321" r:id="rId10"/>
    <p:sldId id="322" r:id="rId11"/>
    <p:sldId id="323" r:id="rId12"/>
    <p:sldId id="308" r:id="rId13"/>
    <p:sldId id="286" r:id="rId14"/>
    <p:sldId id="288" r:id="rId15"/>
    <p:sldId id="289" r:id="rId16"/>
    <p:sldId id="287" r:id="rId17"/>
    <p:sldId id="290" r:id="rId18"/>
    <p:sldId id="291" r:id="rId19"/>
    <p:sldId id="292" r:id="rId20"/>
    <p:sldId id="294" r:id="rId21"/>
    <p:sldId id="295" r:id="rId22"/>
    <p:sldId id="293" r:id="rId23"/>
    <p:sldId id="296" r:id="rId24"/>
    <p:sldId id="297" r:id="rId25"/>
    <p:sldId id="298" r:id="rId26"/>
    <p:sldId id="299" r:id="rId27"/>
    <p:sldId id="300" r:id="rId28"/>
    <p:sldId id="301" r:id="rId29"/>
    <p:sldId id="324" r:id="rId30"/>
    <p:sldId id="325" r:id="rId31"/>
    <p:sldId id="326" r:id="rId32"/>
    <p:sldId id="309" r:id="rId33"/>
    <p:sldId id="302" r:id="rId34"/>
    <p:sldId id="303" r:id="rId35"/>
    <p:sldId id="305" r:id="rId36"/>
    <p:sldId id="306" r:id="rId37"/>
    <p:sldId id="307" r:id="rId38"/>
    <p:sldId id="327" r:id="rId39"/>
    <p:sldId id="328" r:id="rId40"/>
    <p:sldId id="329" r:id="rId41"/>
    <p:sldId id="330" r:id="rId42"/>
    <p:sldId id="310" r:id="rId43"/>
    <p:sldId id="311" r:id="rId44"/>
    <p:sldId id="331" r:id="rId45"/>
    <p:sldId id="332" r:id="rId46"/>
    <p:sldId id="333" r:id="rId47"/>
    <p:sldId id="334" r:id="rId48"/>
    <p:sldId id="335" r:id="rId49"/>
    <p:sldId id="336" r:id="rId50"/>
    <p:sldId id="312" r:id="rId51"/>
    <p:sldId id="313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-852" y="-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E7F2A0-C7D9-4DBD-AE3B-C1A712DCE501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DCD2E-416C-42CA-95A4-05EC3697B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553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87607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79879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66254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79879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2790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061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016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425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482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779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530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341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105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280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402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80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C3D53-FEDF-49EC-8F65-FFFC138B637E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785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화면 설계서</a:t>
            </a:r>
            <a:r>
              <a:rPr lang="en-US" altLang="ko-KR" dirty="0" smtClean="0"/>
              <a:t>!!!!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프로젝트</a:t>
            </a:r>
            <a:r>
              <a:rPr lang="en-US" altLang="ko-KR" dirty="0"/>
              <a:t>3</a:t>
            </a:r>
            <a:endParaRPr lang="en-US" altLang="ko-KR" dirty="0" smtClean="0"/>
          </a:p>
          <a:p>
            <a:r>
              <a:rPr lang="ko-KR" altLang="en-US" dirty="0" err="1" smtClean="0"/>
              <a:t>크라우드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fun</a:t>
            </a:r>
            <a:r>
              <a:rPr lang="ko-KR" altLang="en-US" dirty="0" err="1" smtClean="0"/>
              <a:t>딩딩디리이딩디이딩딩</a:t>
            </a:r>
            <a:endParaRPr lang="en-US" altLang="ko-KR" dirty="0" smtClean="0"/>
          </a:p>
          <a:p>
            <a:r>
              <a:rPr lang="en-US" altLang="ko-KR" dirty="0"/>
              <a:t>2</a:t>
            </a:r>
            <a:r>
              <a:rPr lang="ko-KR" altLang="en-US" dirty="0" err="1" smtClean="0"/>
              <a:t>조오오오오오으아아으아으아으아ㅡ아으ㅏ으아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517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ezen-033\Desktop\공지사항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99" y="1400175"/>
            <a:ext cx="4886325" cy="28575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76300" y="504825"/>
            <a:ext cx="570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페이지네이션</a:t>
            </a:r>
            <a:r>
              <a:rPr lang="ko-KR" altLang="en-US" dirty="0" smtClean="0"/>
              <a:t> 구현을 위한 최대 페이지 수 구하기</a:t>
            </a:r>
            <a:endParaRPr lang="ko-KR" altLang="en-US" dirty="0"/>
          </a:p>
        </p:txBody>
      </p:sp>
      <p:pic>
        <p:nvPicPr>
          <p:cNvPr id="8195" name="Picture 3" descr="C:\Users\ezen-033\Desktop\공지사항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99" y="3224213"/>
            <a:ext cx="4417927" cy="205263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76300" y="1790700"/>
            <a:ext cx="474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데이터의 개수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totalCnt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 구하기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23899" y="2803922"/>
            <a:ext cx="6800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데이터의 개수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totalCnt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부터 총 페이지 수 구하기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한 페이지 글 </a:t>
            </a:r>
            <a:r>
              <a:rPr lang="en-US" altLang="ko-KR" sz="1400" dirty="0" smtClean="0"/>
              <a:t>10</a:t>
            </a:r>
            <a:r>
              <a:rPr lang="ko-KR" altLang="en-US" sz="1400" dirty="0" smtClean="0"/>
              <a:t>개 기준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88143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C:\Users\ezen-033\Desktop\공지사항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800100"/>
            <a:ext cx="5716588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ezen-033\Desktop\페이지네이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2357438"/>
            <a:ext cx="10802938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744244" y="4991100"/>
            <a:ext cx="2152650" cy="7810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400800" y="800100"/>
            <a:ext cx="5229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Form</a:t>
            </a:r>
            <a:r>
              <a:rPr lang="ko-KR" altLang="en-US" dirty="0" smtClean="0"/>
              <a:t>태그 사용 대신</a:t>
            </a:r>
            <a:endParaRPr lang="en-US" altLang="ko-KR" dirty="0" smtClean="0"/>
          </a:p>
          <a:p>
            <a:r>
              <a:rPr lang="en-US" altLang="ko-KR" dirty="0" smtClean="0"/>
              <a:t>A(</a:t>
            </a:r>
            <a:r>
              <a:rPr lang="ko-KR" altLang="en-US" dirty="0" smtClean="0"/>
              <a:t>앵커</a:t>
            </a:r>
            <a:r>
              <a:rPr lang="en-US" altLang="ko-KR" dirty="0" smtClean="0"/>
              <a:t>)</a:t>
            </a:r>
            <a:r>
              <a:rPr lang="ko-KR" altLang="en-US" dirty="0" smtClean="0"/>
              <a:t>태그를 이용하여 </a:t>
            </a:r>
            <a:r>
              <a:rPr lang="en-US" altLang="ko-KR" dirty="0" smtClean="0"/>
              <a:t>page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전달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9873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683612364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/>
                        <a:t>네비게이션바</a:t>
                      </a:r>
                      <a:r>
                        <a:rPr lang="ko-KR" altLang="en-US" sz="1300" b="0" u="none" strike="noStrike" cap="none" dirty="0"/>
                        <a:t> 형식으로 공지사항</a:t>
                      </a:r>
                      <a:r>
                        <a:rPr lang="en-US" altLang="ko-KR" sz="1300" b="0" u="none" strike="noStrike" cap="none" dirty="0"/>
                        <a:t>, FAQ</a:t>
                      </a:r>
                      <a:r>
                        <a:rPr lang="ko-KR" altLang="en-US" sz="1300" b="0" u="none" strike="noStrike" cap="none" dirty="0" err="1"/>
                        <a:t>및이용가이드</a:t>
                      </a:r>
                      <a:r>
                        <a:rPr lang="en-US" altLang="ko-KR" sz="1300" b="0" u="none" strike="noStrike" cap="none" dirty="0"/>
                        <a:t>, Q&amp;A </a:t>
                      </a:r>
                      <a:r>
                        <a:rPr lang="ko-KR" altLang="en-US" sz="1300" b="0" u="none" strike="noStrike" cap="none" dirty="0"/>
                        <a:t>메뉴로 이동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/>
                        <a:t>글목록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06B9605B-91E5-4F5A-9D81-B635916AF51D}"/>
              </a:ext>
            </a:extLst>
          </p:cNvPr>
          <p:cNvSpPr/>
          <p:nvPr/>
        </p:nvSpPr>
        <p:spPr>
          <a:xfrm>
            <a:off x="1509195" y="1813466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2E21CDDF-8313-47A0-A7BF-E504F47BE1A8}"/>
              </a:ext>
            </a:extLst>
          </p:cNvPr>
          <p:cNvSpPr/>
          <p:nvPr/>
        </p:nvSpPr>
        <p:spPr>
          <a:xfrm>
            <a:off x="1534922" y="237533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583DFAB-FA52-4117-A25D-87E61E2C8F04}"/>
              </a:ext>
            </a:extLst>
          </p:cNvPr>
          <p:cNvSpPr/>
          <p:nvPr/>
        </p:nvSpPr>
        <p:spPr>
          <a:xfrm>
            <a:off x="1848255" y="1344682"/>
            <a:ext cx="3424136" cy="5095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F05DCEE-ACA1-442E-8E42-F2564E380827}"/>
              </a:ext>
            </a:extLst>
          </p:cNvPr>
          <p:cNvSpPr txBox="1"/>
          <p:nvPr/>
        </p:nvSpPr>
        <p:spPr>
          <a:xfrm>
            <a:off x="2918298" y="1444134"/>
            <a:ext cx="2548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공지사항            </a:t>
            </a:r>
            <a:r>
              <a:rPr lang="en-US" altLang="ko-KR" dirty="0"/>
              <a:t>X</a:t>
            </a:r>
            <a:r>
              <a:rPr lang="ko-KR" alt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EA8DA48-533F-467B-89FD-01650E130364}"/>
              </a:ext>
            </a:extLst>
          </p:cNvPr>
          <p:cNvSpPr txBox="1"/>
          <p:nvPr/>
        </p:nvSpPr>
        <p:spPr>
          <a:xfrm>
            <a:off x="1896893" y="1943739"/>
            <a:ext cx="3326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공지사항</a:t>
            </a:r>
            <a:r>
              <a:rPr lang="ko-KR" altLang="en-US" sz="1200" dirty="0"/>
              <a:t>   </a:t>
            </a:r>
            <a:r>
              <a:rPr lang="en-US" altLang="ko-KR" sz="1200" dirty="0"/>
              <a:t>FAQ</a:t>
            </a:r>
            <a:r>
              <a:rPr lang="ko-KR" altLang="en-US" sz="1200" dirty="0" err="1"/>
              <a:t>및이용가이드</a:t>
            </a:r>
            <a:r>
              <a:rPr lang="ko-KR" altLang="en-US" sz="1200" dirty="0"/>
              <a:t>    </a:t>
            </a:r>
            <a:r>
              <a:rPr lang="en-US" altLang="ko-KR" sz="1200" dirty="0"/>
              <a:t>Q&amp;A(1:1</a:t>
            </a:r>
            <a:r>
              <a:rPr lang="ko-KR" altLang="en-US" sz="1200" dirty="0"/>
              <a:t>문의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2788A9E0-ED7F-468D-ABB0-16DAD77B0CC6}"/>
              </a:ext>
            </a:extLst>
          </p:cNvPr>
          <p:cNvCxnSpPr/>
          <p:nvPr/>
        </p:nvCxnSpPr>
        <p:spPr>
          <a:xfrm>
            <a:off x="1945533" y="2354092"/>
            <a:ext cx="31809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799884A6-7729-45DF-9986-66238BE24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893" y="2351011"/>
            <a:ext cx="3326860" cy="399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932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zen-033\Desktop\공지사항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189707"/>
            <a:ext cx="3667125" cy="646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95325" y="1504950"/>
            <a:ext cx="4114800" cy="47529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905374" y="1535668"/>
            <a:ext cx="210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리스트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이용</a:t>
            </a:r>
            <a:endParaRPr lang="ko-KR" altLang="en-US" dirty="0"/>
          </a:p>
        </p:txBody>
      </p:sp>
      <p:pic>
        <p:nvPicPr>
          <p:cNvPr id="1027" name="Picture 3" descr="C:\Users\ezen-033\Desktop\공지사항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513" y="2462213"/>
            <a:ext cx="6049962" cy="3438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567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091623170"/>
              </p:ext>
            </p:extLst>
          </p:nvPr>
        </p:nvGraphicFramePr>
        <p:xfrm>
          <a:off x="101786" y="12569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 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>
              <p:ext uri="{D42A27DB-BD31-4B8C-83A1-F6EECF244321}">
                <p14:modId xmlns:p14="http://schemas.microsoft.com/office/powerpoint/2010/main" val="1265348920"/>
              </p:ext>
            </p:extLst>
          </p:nvPr>
        </p:nvGraphicFramePr>
        <p:xfrm>
          <a:off x="927922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>
            <p:extLst>
              <p:ext uri="{D42A27DB-BD31-4B8C-83A1-F6EECF244321}">
                <p14:modId xmlns:p14="http://schemas.microsoft.com/office/powerpoint/2010/main" val="3650494821"/>
              </p:ext>
            </p:extLst>
          </p:nvPr>
        </p:nvGraphicFramePr>
        <p:xfrm>
          <a:off x="617026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91720189"/>
              </p:ext>
            </p:extLst>
          </p:nvPr>
        </p:nvGraphicFramePr>
        <p:xfrm>
          <a:off x="8813564" y="846652"/>
          <a:ext cx="2952330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검색기능으로 특정 키워드 공지사항 검색 가능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공지사항 등록 및 삭제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공지사항의 리스트로 수정 버튼을 눌러서 수정 가능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 err="1"/>
                        <a:t>페이지네이션으로</a:t>
                      </a:r>
                      <a:r>
                        <a:rPr lang="ko-KR" altLang="en-US" sz="1300" b="0" u="none" strike="noStrike" cap="none" dirty="0"/>
                        <a:t> 다른 페이지 이동 가능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2B5AA04D-F67E-4F12-8991-144DB9A760AD}"/>
              </a:ext>
            </a:extLst>
          </p:cNvPr>
          <p:cNvSpPr/>
          <p:nvPr/>
        </p:nvSpPr>
        <p:spPr>
          <a:xfrm flipH="1" flipV="1">
            <a:off x="101785" y="1277909"/>
            <a:ext cx="8477375" cy="52203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D9DB5524-6F5D-4B5E-B796-5A5F9C6F2FB5}"/>
              </a:ext>
            </a:extLst>
          </p:cNvPr>
          <p:cNvSpPr/>
          <p:nvPr/>
        </p:nvSpPr>
        <p:spPr>
          <a:xfrm>
            <a:off x="7268918" y="1757809"/>
            <a:ext cx="943583" cy="3988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610D020A-1010-498C-B128-55B8BAC9540D}"/>
              </a:ext>
            </a:extLst>
          </p:cNvPr>
          <p:cNvSpPr/>
          <p:nvPr/>
        </p:nvSpPr>
        <p:spPr>
          <a:xfrm>
            <a:off x="555472" y="1757809"/>
            <a:ext cx="3550596" cy="3988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>
                <a:solidFill>
                  <a:schemeClr val="tx1"/>
                </a:solidFill>
              </a:rPr>
              <a:t>검색창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6807EF74-5DC5-4427-94BA-D2128CFDDBAE}"/>
              </a:ext>
            </a:extLst>
          </p:cNvPr>
          <p:cNvSpPr/>
          <p:nvPr/>
        </p:nvSpPr>
        <p:spPr>
          <a:xfrm>
            <a:off x="4340472" y="1757809"/>
            <a:ext cx="943583" cy="3988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4C96BEF5-86B0-4CAA-AA93-B0F956B78313}"/>
              </a:ext>
            </a:extLst>
          </p:cNvPr>
          <p:cNvSpPr/>
          <p:nvPr/>
        </p:nvSpPr>
        <p:spPr>
          <a:xfrm>
            <a:off x="5934328" y="1757809"/>
            <a:ext cx="1100186" cy="3988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공지사항등록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245451E7-45F4-4D10-8D7D-0AF14185789A}"/>
              </a:ext>
            </a:extLst>
          </p:cNvPr>
          <p:cNvSpPr/>
          <p:nvPr/>
        </p:nvSpPr>
        <p:spPr>
          <a:xfrm>
            <a:off x="327812" y="2257030"/>
            <a:ext cx="8025319" cy="36089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="" xmlns:a16="http://schemas.microsoft.com/office/drawing/2014/main" id="{B54A6464-2E0C-451F-B3EF-5932F9E1C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160770"/>
              </p:ext>
            </p:extLst>
          </p:nvPr>
        </p:nvGraphicFramePr>
        <p:xfrm>
          <a:off x="3055264" y="5992222"/>
          <a:ext cx="2228791" cy="370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56212">
                  <a:extLst>
                    <a:ext uri="{9D8B030D-6E8A-4147-A177-3AD203B41FA5}">
                      <a16:colId xmlns="" xmlns:a16="http://schemas.microsoft.com/office/drawing/2014/main" val="3113343691"/>
                    </a:ext>
                  </a:extLst>
                </a:gridCol>
                <a:gridCol w="456212">
                  <a:extLst>
                    <a:ext uri="{9D8B030D-6E8A-4147-A177-3AD203B41FA5}">
                      <a16:colId xmlns="" xmlns:a16="http://schemas.microsoft.com/office/drawing/2014/main" val="3177109956"/>
                    </a:ext>
                  </a:extLst>
                </a:gridCol>
                <a:gridCol w="456212">
                  <a:extLst>
                    <a:ext uri="{9D8B030D-6E8A-4147-A177-3AD203B41FA5}">
                      <a16:colId xmlns="" xmlns:a16="http://schemas.microsoft.com/office/drawing/2014/main" val="2655289953"/>
                    </a:ext>
                  </a:extLst>
                </a:gridCol>
                <a:gridCol w="456212">
                  <a:extLst>
                    <a:ext uri="{9D8B030D-6E8A-4147-A177-3AD203B41FA5}">
                      <a16:colId xmlns="" xmlns:a16="http://schemas.microsoft.com/office/drawing/2014/main" val="434534098"/>
                    </a:ext>
                  </a:extLst>
                </a:gridCol>
                <a:gridCol w="403943">
                  <a:extLst>
                    <a:ext uri="{9D8B030D-6E8A-4147-A177-3AD203B41FA5}">
                      <a16:colId xmlns="" xmlns:a16="http://schemas.microsoft.com/office/drawing/2014/main" val="11595674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8390933"/>
                  </a:ext>
                </a:extLst>
              </a:tr>
            </a:tbl>
          </a:graphicData>
        </a:graphic>
      </p:graphicFrame>
      <p:graphicFrame>
        <p:nvGraphicFramePr>
          <p:cNvPr id="11" name="표 12">
            <a:extLst>
              <a:ext uri="{FF2B5EF4-FFF2-40B4-BE49-F238E27FC236}">
                <a16:creationId xmlns="" xmlns:a16="http://schemas.microsoft.com/office/drawing/2014/main" id="{BDCC0196-5838-4857-9EB0-02732BB938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566545"/>
              </p:ext>
            </p:extLst>
          </p:nvPr>
        </p:nvGraphicFramePr>
        <p:xfrm>
          <a:off x="456591" y="2380724"/>
          <a:ext cx="7755910" cy="3284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91">
                  <a:extLst>
                    <a:ext uri="{9D8B030D-6E8A-4147-A177-3AD203B41FA5}">
                      <a16:colId xmlns="" xmlns:a16="http://schemas.microsoft.com/office/drawing/2014/main" val="2603646750"/>
                    </a:ext>
                  </a:extLst>
                </a:gridCol>
                <a:gridCol w="775591">
                  <a:extLst>
                    <a:ext uri="{9D8B030D-6E8A-4147-A177-3AD203B41FA5}">
                      <a16:colId xmlns="" xmlns:a16="http://schemas.microsoft.com/office/drawing/2014/main" val="2740705927"/>
                    </a:ext>
                  </a:extLst>
                </a:gridCol>
                <a:gridCol w="1551182">
                  <a:extLst>
                    <a:ext uri="{9D8B030D-6E8A-4147-A177-3AD203B41FA5}">
                      <a16:colId xmlns="" xmlns:a16="http://schemas.microsoft.com/office/drawing/2014/main" val="933755592"/>
                    </a:ext>
                  </a:extLst>
                </a:gridCol>
                <a:gridCol w="1551182">
                  <a:extLst>
                    <a:ext uri="{9D8B030D-6E8A-4147-A177-3AD203B41FA5}">
                      <a16:colId xmlns="" xmlns:a16="http://schemas.microsoft.com/office/drawing/2014/main" val="2806331774"/>
                    </a:ext>
                  </a:extLst>
                </a:gridCol>
                <a:gridCol w="1551182">
                  <a:extLst>
                    <a:ext uri="{9D8B030D-6E8A-4147-A177-3AD203B41FA5}">
                      <a16:colId xmlns="" xmlns:a16="http://schemas.microsoft.com/office/drawing/2014/main" val="3676276655"/>
                    </a:ext>
                  </a:extLst>
                </a:gridCol>
                <a:gridCol w="1551182">
                  <a:extLst>
                    <a:ext uri="{9D8B030D-6E8A-4147-A177-3AD203B41FA5}">
                      <a16:colId xmlns="" xmlns:a16="http://schemas.microsoft.com/office/drawing/2014/main" val="310630527"/>
                    </a:ext>
                  </a:extLst>
                </a:gridCol>
              </a:tblGrid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전체선택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게재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글쓴이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09485222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코로나관련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2020-02-22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64839229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설연휴관련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2020-01-28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51808407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서비스 오류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2020-01-04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67293715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배송 지연관련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2020-01-01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28586831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77258770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2104088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07828236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2FF7AC18-C9EA-49ED-9B61-A8F5A2F82488}"/>
              </a:ext>
            </a:extLst>
          </p:cNvPr>
          <p:cNvSpPr/>
          <p:nvPr/>
        </p:nvSpPr>
        <p:spPr>
          <a:xfrm>
            <a:off x="327812" y="1482740"/>
            <a:ext cx="326266" cy="2976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9ACB6D91-2765-4324-AF2D-28FE35894405}"/>
              </a:ext>
            </a:extLst>
          </p:cNvPr>
          <p:cNvSpPr/>
          <p:nvPr/>
        </p:nvSpPr>
        <p:spPr>
          <a:xfrm>
            <a:off x="327812" y="2266194"/>
            <a:ext cx="326266" cy="2976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864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965675341"/>
              </p:ext>
            </p:extLst>
          </p:nvPr>
        </p:nvGraphicFramePr>
        <p:xfrm>
          <a:off x="101786" y="125699"/>
          <a:ext cx="4132284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329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9933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 등록 및 </a:t>
                      </a: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수정폼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27922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17026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13564" y="846652"/>
          <a:ext cx="2952330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검색기능으로 특정 키워드 공지사항 검색 가능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공지사항 등록 및 삭제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공지사항의 리스트로 수정 버튼을 눌러서 수정 가능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 err="1"/>
                        <a:t>페이지네이션으로</a:t>
                      </a:r>
                      <a:r>
                        <a:rPr lang="ko-KR" altLang="en-US" sz="1300" b="0" u="none" strike="noStrike" cap="none" dirty="0"/>
                        <a:t> 다른 페이지 이동 가능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2B5AA04D-F67E-4F12-8991-144DB9A760AD}"/>
              </a:ext>
            </a:extLst>
          </p:cNvPr>
          <p:cNvSpPr/>
          <p:nvPr/>
        </p:nvSpPr>
        <p:spPr>
          <a:xfrm flipH="1" flipV="1">
            <a:off x="101785" y="1277909"/>
            <a:ext cx="8477375" cy="52203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82184DFF-16F8-4E4D-B353-458EDA190593}"/>
              </a:ext>
            </a:extLst>
          </p:cNvPr>
          <p:cNvSpPr/>
          <p:nvPr/>
        </p:nvSpPr>
        <p:spPr>
          <a:xfrm>
            <a:off x="1499152" y="1528252"/>
            <a:ext cx="5469835" cy="499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0D188DE-762F-466E-82CC-11B016688CA6}"/>
              </a:ext>
            </a:extLst>
          </p:cNvPr>
          <p:cNvSpPr txBox="1"/>
          <p:nvPr/>
        </p:nvSpPr>
        <p:spPr>
          <a:xfrm>
            <a:off x="813352" y="1568009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제목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455F1226-1BEE-4EEE-9882-B5DCA4FC8173}"/>
              </a:ext>
            </a:extLst>
          </p:cNvPr>
          <p:cNvSpPr/>
          <p:nvPr/>
        </p:nvSpPr>
        <p:spPr>
          <a:xfrm>
            <a:off x="1499151" y="2291082"/>
            <a:ext cx="5469835" cy="20622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F3E706CD-AFF5-43D2-9F8B-58698AB83B32}"/>
              </a:ext>
            </a:extLst>
          </p:cNvPr>
          <p:cNvSpPr txBox="1"/>
          <p:nvPr/>
        </p:nvSpPr>
        <p:spPr>
          <a:xfrm>
            <a:off x="813351" y="2293606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내용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5AA80A65-62DE-45FB-8E7E-DAE0EA29C38A}"/>
              </a:ext>
            </a:extLst>
          </p:cNvPr>
          <p:cNvSpPr/>
          <p:nvPr/>
        </p:nvSpPr>
        <p:spPr>
          <a:xfrm>
            <a:off x="1476880" y="4545400"/>
            <a:ext cx="11768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업로드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8807293-5279-4839-A76F-9017A15F3F48}"/>
              </a:ext>
            </a:extLst>
          </p:cNvPr>
          <p:cNvSpPr txBox="1"/>
          <p:nvPr/>
        </p:nvSpPr>
        <p:spPr>
          <a:xfrm>
            <a:off x="576470" y="4545400"/>
            <a:ext cx="900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이미지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35B85035-9734-4D41-8DAB-7D1C4AD1C76F}"/>
              </a:ext>
            </a:extLst>
          </p:cNvPr>
          <p:cNvSpPr/>
          <p:nvPr/>
        </p:nvSpPr>
        <p:spPr>
          <a:xfrm>
            <a:off x="3554159" y="5594832"/>
            <a:ext cx="11768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등록하기</a:t>
            </a:r>
          </a:p>
        </p:txBody>
      </p:sp>
    </p:spTree>
    <p:extLst>
      <p:ext uri="{BB962C8B-B14F-4D97-AF65-F5344CB8AC3E}">
        <p14:creationId xmlns:p14="http://schemas.microsoft.com/office/powerpoint/2010/main" val="2587927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ezen-033\Desktop\공지사항관리자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5" y="426941"/>
            <a:ext cx="11830175" cy="600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4171950"/>
            <a:ext cx="2076450" cy="16097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505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zen-033\Desktop\공지사항관리자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" y="228600"/>
            <a:ext cx="11103022" cy="638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867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ezen-033\Desktop\공지사항관리자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2233614"/>
            <a:ext cx="9221240" cy="362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19199" y="400050"/>
            <a:ext cx="9220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CSS </a:t>
            </a:r>
            <a:r>
              <a:rPr lang="ko-KR" altLang="en-US" dirty="0" smtClean="0"/>
              <a:t>특성을 사용하지 않고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조건문을</a:t>
            </a:r>
            <a:r>
              <a:rPr lang="ko-KR" altLang="en-US" dirty="0" smtClean="0"/>
              <a:t> 활용 </a:t>
            </a:r>
            <a:r>
              <a:rPr lang="en-US" altLang="ko-KR" dirty="0" err="1" smtClean="0"/>
              <a:t>getParameter</a:t>
            </a:r>
            <a:r>
              <a:rPr lang="en-US" altLang="ko-KR" dirty="0" smtClean="0"/>
              <a:t>(“type”) == “modal”</a:t>
            </a:r>
            <a:r>
              <a:rPr lang="ko-KR" altLang="en-US" dirty="0" smtClean="0"/>
              <a:t>인 경우만 해당 </a:t>
            </a:r>
            <a:r>
              <a:rPr lang="en-US" altLang="ko-KR" dirty="0" smtClean="0"/>
              <a:t>html tag</a:t>
            </a:r>
            <a:r>
              <a:rPr lang="ko-KR" altLang="en-US" dirty="0" smtClean="0"/>
              <a:t>를 로딩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04342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ezen-033\Desktop\공지사항관리자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109663"/>
            <a:ext cx="8031629" cy="498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04899" y="533400"/>
            <a:ext cx="8031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등록하기를 누른 경우 </a:t>
            </a:r>
            <a:r>
              <a:rPr lang="ko-KR" altLang="en-US" dirty="0" err="1" smtClean="0"/>
              <a:t>팝업창</a:t>
            </a:r>
            <a:r>
              <a:rPr lang="ko-KR" altLang="en-US" dirty="0" smtClean="0"/>
              <a:t> 생성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등록이후</a:t>
            </a:r>
            <a:r>
              <a:rPr lang="ko-KR" altLang="en-US" dirty="0" smtClean="0"/>
              <a:t> 중복 등록을 방지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6779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025277366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559423312"/>
              </p:ext>
            </p:extLst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/>
                        <a:t>네비게이션바</a:t>
                      </a:r>
                      <a:r>
                        <a:rPr lang="ko-KR" altLang="en-US" sz="1300" b="0" u="none" strike="noStrike" cap="none" dirty="0"/>
                        <a:t> 형식으로 공지사항</a:t>
                      </a:r>
                      <a:r>
                        <a:rPr lang="en-US" altLang="ko-KR" sz="1300" b="0" u="none" strike="noStrike" cap="none" dirty="0"/>
                        <a:t>, FAQ</a:t>
                      </a:r>
                      <a:r>
                        <a:rPr lang="ko-KR" altLang="en-US" sz="1300" b="0" u="none" strike="noStrike" cap="none" dirty="0" err="1"/>
                        <a:t>및이용가이드</a:t>
                      </a:r>
                      <a:r>
                        <a:rPr lang="en-US" altLang="ko-KR" sz="1300" b="0" u="none" strike="noStrike" cap="none" dirty="0"/>
                        <a:t>, Q&amp;A </a:t>
                      </a:r>
                      <a:r>
                        <a:rPr lang="ko-KR" altLang="en-US" sz="1300" b="0" u="none" strike="noStrike" cap="none" dirty="0"/>
                        <a:t>메뉴로 이동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/>
                        <a:t>글목록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797627" y="1412776"/>
            <a:ext cx="7568160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8460744F-83A0-48A2-AB71-BC00CD1B1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98" y="1432489"/>
            <a:ext cx="7969889" cy="508504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06B9605B-91E5-4F5A-9D81-B635916AF51D}"/>
              </a:ext>
            </a:extLst>
          </p:cNvPr>
          <p:cNvSpPr/>
          <p:nvPr/>
        </p:nvSpPr>
        <p:spPr>
          <a:xfrm>
            <a:off x="487808" y="1412776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2E21CDDF-8313-47A0-A7BF-E504F47BE1A8}"/>
              </a:ext>
            </a:extLst>
          </p:cNvPr>
          <p:cNvSpPr/>
          <p:nvPr/>
        </p:nvSpPr>
        <p:spPr>
          <a:xfrm>
            <a:off x="251391" y="2211029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53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ezen-033\Desktop\공지사항관리자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713" y="1047750"/>
            <a:ext cx="4943475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ezen-033\Desktop\공지사항관리자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2" y="1143000"/>
            <a:ext cx="4905376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3949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ezen-033\Desktop\공지사항관리자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62" y="1219199"/>
            <a:ext cx="9945742" cy="517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38274" y="734973"/>
            <a:ext cx="825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등록이 완료되면 </a:t>
            </a:r>
            <a:r>
              <a:rPr lang="ko-KR" altLang="en-US" dirty="0" err="1" smtClean="0"/>
              <a:t>팝업창을</a:t>
            </a:r>
            <a:r>
              <a:rPr lang="ko-KR" altLang="en-US" dirty="0" smtClean="0"/>
              <a:t> 종료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등록된 것을 바로 확인할 수 있도록 </a:t>
            </a:r>
            <a:r>
              <a:rPr lang="ko-KR" altLang="en-US" dirty="0" err="1" smtClean="0"/>
              <a:t>리로딩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8293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ezen-033\Desktop\공지사항관리자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94" y="1238250"/>
            <a:ext cx="5438775" cy="1447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ezen-033\Desktop\공지사항관리자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44" y="2928938"/>
            <a:ext cx="7088046" cy="19192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57263" y="706398"/>
            <a:ext cx="376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등록하기 </a:t>
            </a:r>
            <a:r>
              <a:rPr lang="ko-KR" altLang="en-US" dirty="0" err="1" smtClean="0"/>
              <a:t>팝업창</a:t>
            </a:r>
            <a:r>
              <a:rPr lang="en-US" altLang="ko-KR" dirty="0"/>
              <a:t> </a:t>
            </a:r>
            <a:r>
              <a:rPr lang="en-US" altLang="ko-KR" dirty="0" smtClean="0"/>
              <a:t>JSP</a:t>
            </a:r>
            <a:r>
              <a:rPr lang="ko-KR" altLang="en-US" dirty="0" smtClean="0"/>
              <a:t>내부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53199" y="1282184"/>
            <a:ext cx="3409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데이터접근객체</a:t>
            </a:r>
            <a:r>
              <a:rPr lang="en-US" altLang="ko-KR" dirty="0" smtClean="0"/>
              <a:t>(DAO)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입력값을</a:t>
            </a:r>
            <a:r>
              <a:rPr lang="ko-KR" altLang="en-US" dirty="0" smtClean="0"/>
              <a:t> 통해 </a:t>
            </a:r>
            <a:r>
              <a:rPr lang="en-US" altLang="ko-KR" dirty="0" smtClean="0"/>
              <a:t>insert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134349" y="3101459"/>
            <a:ext cx="34099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등록이 완료된 경우</a:t>
            </a:r>
            <a:endParaRPr lang="en-US" altLang="ko-KR" dirty="0" smtClean="0"/>
          </a:p>
          <a:p>
            <a:r>
              <a:rPr lang="ko-KR" altLang="en-US" dirty="0" smtClean="0"/>
              <a:t>등록이 완료되었다는 메시지를 띄우고 해당 </a:t>
            </a:r>
            <a:r>
              <a:rPr lang="ko-KR" altLang="en-US" dirty="0" err="1" smtClean="0"/>
              <a:t>팝업창을</a:t>
            </a:r>
            <a:r>
              <a:rPr lang="ko-KR" altLang="en-US" dirty="0" smtClean="0"/>
              <a:t> 종료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팝업창을</a:t>
            </a:r>
            <a:r>
              <a:rPr lang="ko-KR" altLang="en-US" dirty="0" smtClean="0"/>
              <a:t> 부른 창을 </a:t>
            </a:r>
            <a:r>
              <a:rPr lang="ko-KR" altLang="en-US" dirty="0" err="1" smtClean="0"/>
              <a:t>리로딩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7497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ezen-033\Desktop\공지사항관리자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7" y="828674"/>
            <a:ext cx="9548813" cy="558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90675" y="419100"/>
            <a:ext cx="348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공지사항 업데이트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5522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ezen-033\Desktop\공지사항관리자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7" y="380999"/>
            <a:ext cx="10450614" cy="603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ezen-033\Desktop\공지사항관리자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0" y="1728788"/>
            <a:ext cx="4933950" cy="44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956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8650" y="485774"/>
            <a:ext cx="9782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수정 버튼을 누를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공지사항의 </a:t>
            </a:r>
            <a:r>
              <a:rPr lang="en-US" altLang="ko-KR" dirty="0" err="1" smtClean="0"/>
              <a:t>code_number</a:t>
            </a:r>
            <a:r>
              <a:rPr lang="ko-KR" altLang="en-US" dirty="0" smtClean="0"/>
              <a:t>를 전달하여 </a:t>
            </a:r>
            <a:r>
              <a:rPr lang="ko-KR" altLang="en-US" dirty="0" err="1" smtClean="0"/>
              <a:t>팝업창에</a:t>
            </a:r>
            <a:r>
              <a:rPr lang="ko-KR" altLang="en-US" dirty="0" smtClean="0"/>
              <a:t> 기존 내용 로딩</a:t>
            </a:r>
            <a:r>
              <a:rPr lang="en-US" altLang="ko-KR" dirty="0" smtClean="0"/>
              <a:t>,</a:t>
            </a:r>
          </a:p>
          <a:p>
            <a:r>
              <a:rPr lang="ko-KR" altLang="en-US" dirty="0" err="1" smtClean="0"/>
              <a:t>작성이후</a:t>
            </a:r>
            <a:r>
              <a:rPr lang="ko-KR" altLang="en-US" dirty="0" smtClean="0"/>
              <a:t> </a:t>
            </a:r>
            <a:r>
              <a:rPr lang="en-US" altLang="ko-KR" dirty="0" smtClean="0"/>
              <a:t>submit -&gt; </a:t>
            </a:r>
            <a:r>
              <a:rPr lang="ko-KR" altLang="en-US" dirty="0" smtClean="0"/>
              <a:t>해당 내용 </a:t>
            </a:r>
            <a:r>
              <a:rPr lang="en-US" altLang="ko-KR" dirty="0" smtClean="0"/>
              <a:t>update -&gt; 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팝업창</a:t>
            </a:r>
            <a:r>
              <a:rPr lang="ko-KR" altLang="en-US" dirty="0" smtClean="0"/>
              <a:t> 종료 </a:t>
            </a:r>
            <a:r>
              <a:rPr lang="en-US" altLang="ko-KR" dirty="0" smtClean="0"/>
              <a:t>-&gt; </a:t>
            </a:r>
            <a:r>
              <a:rPr lang="ko-KR" altLang="en-US" dirty="0" err="1" smtClean="0"/>
              <a:t>부모창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리로딩</a:t>
            </a:r>
            <a:endParaRPr lang="ko-KR" altLang="en-US" dirty="0"/>
          </a:p>
        </p:txBody>
      </p:sp>
      <p:pic>
        <p:nvPicPr>
          <p:cNvPr id="11266" name="Picture 2" descr="C:\Users\ezen-033\Desktop\공지사항관리자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3" y="1447800"/>
            <a:ext cx="9498012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657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ezen-033\Desktop\공지사항관리자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1328738"/>
            <a:ext cx="10687807" cy="452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9250" y="704850"/>
            <a:ext cx="424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삭제 기능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현재 페이지에서 작동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011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ezen-033\Desktop\공지사항관리자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204914"/>
            <a:ext cx="10958204" cy="501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5664" y="518041"/>
            <a:ext cx="1033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삭제버튼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해당코드를 </a:t>
            </a:r>
            <a:r>
              <a:rPr lang="en-US" altLang="ko-KR" dirty="0" smtClean="0"/>
              <a:t>Dao</a:t>
            </a:r>
            <a:r>
              <a:rPr lang="ko-KR" altLang="en-US" dirty="0" smtClean="0"/>
              <a:t>에 전달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삭제완료 </a:t>
            </a:r>
            <a:r>
              <a:rPr lang="ko-KR" altLang="en-US" dirty="0" err="1" smtClean="0"/>
              <a:t>알림창</a:t>
            </a:r>
            <a:r>
              <a:rPr lang="en-US" altLang="ko-KR" dirty="0" smtClean="0"/>
              <a:t>-&gt;</a:t>
            </a:r>
            <a:r>
              <a:rPr lang="ko-KR" altLang="en-US" dirty="0" err="1" smtClean="0"/>
              <a:t>리로딩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쿼리스트링삭제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8868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ezen-033\Desktop\공지사항관리자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1119188"/>
            <a:ext cx="511492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ezen-033\Desktop\공지사항관리자1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8" y="3562350"/>
            <a:ext cx="522922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62750" y="1676400"/>
            <a:ext cx="200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62750" y="4144446"/>
            <a:ext cx="2686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삭제완료 </a:t>
            </a:r>
            <a:r>
              <a:rPr lang="en-US" altLang="ko-KR" dirty="0" smtClean="0"/>
              <a:t>-&gt; </a:t>
            </a:r>
            <a:r>
              <a:rPr lang="ko-KR" altLang="en-US" dirty="0" err="1" smtClean="0"/>
              <a:t>쿼리스트링</a:t>
            </a:r>
            <a:r>
              <a:rPr lang="ko-KR" altLang="en-US" dirty="0" smtClean="0"/>
              <a:t> 지워서 </a:t>
            </a:r>
            <a:r>
              <a:rPr lang="ko-KR" altLang="en-US" dirty="0" err="1" smtClean="0"/>
              <a:t>리로딩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8509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842166872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FAQ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및 이용가이드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 형식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457205579"/>
              </p:ext>
            </p:extLst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네비게이션 메뉴에서 </a:t>
                      </a:r>
                      <a:r>
                        <a:rPr lang="en-US" altLang="ko-KR" sz="1300" b="0" u="none" strike="noStrike" cap="none" dirty="0"/>
                        <a:t>FAQ</a:t>
                      </a:r>
                      <a:r>
                        <a:rPr lang="ko-KR" altLang="en-US" sz="1300" b="0" u="none" strike="noStrike" cap="none" dirty="0"/>
                        <a:t>및 이용가이드를 선택하면 메뉴가 빨강으로 변경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리스트형식으로 직관성을 높이는 이미지와 자주 묻는 질문을 나열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C8C0C214-EC0F-4351-B7B8-F1EC17911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163934"/>
            <a:ext cx="8623290" cy="54216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9B943DCE-D8B1-4F0D-937C-8F653CC8C271}"/>
              </a:ext>
            </a:extLst>
          </p:cNvPr>
          <p:cNvSpPr/>
          <p:nvPr/>
        </p:nvSpPr>
        <p:spPr>
          <a:xfrm>
            <a:off x="632298" y="1478604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25777988-3910-47BC-9C3D-87BF51475D47}"/>
              </a:ext>
            </a:extLst>
          </p:cNvPr>
          <p:cNvSpPr/>
          <p:nvPr/>
        </p:nvSpPr>
        <p:spPr>
          <a:xfrm>
            <a:off x="622570" y="4795737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232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ezen-033\Desktop\공지사항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114300"/>
            <a:ext cx="9476208" cy="641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41701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C:\Users\ezen-033\Desktop\faq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671512"/>
            <a:ext cx="8021082" cy="436721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ezen-033\Desktop\faq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288" y="3407567"/>
            <a:ext cx="5843587" cy="266175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334500" y="2952750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Jsp</a:t>
            </a:r>
            <a:r>
              <a:rPr lang="ko-KR" altLang="en-US" dirty="0" smtClean="0"/>
              <a:t>파</a:t>
            </a:r>
            <a:r>
              <a:rPr lang="ko-KR" altLang="en-US" dirty="0"/>
              <a:t>일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67275" y="742950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FaqLoader</a:t>
            </a:r>
            <a:r>
              <a:rPr lang="en-US" altLang="ko-KR" dirty="0" smtClean="0"/>
              <a:t> class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9786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ezen-033\Desktop\FAQ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158" y="0"/>
            <a:ext cx="7589335" cy="678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ezen-033\Desktop\FAQ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756" y="1896533"/>
            <a:ext cx="10752138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449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024281109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892668354"/>
              </p:ext>
            </p:extLst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/>
                        <a:t>네비게이션바</a:t>
                      </a:r>
                      <a:r>
                        <a:rPr lang="ko-KR" altLang="en-US" sz="1300" b="0" u="none" strike="noStrike" cap="none" dirty="0"/>
                        <a:t> 형식으로 공지사항</a:t>
                      </a:r>
                      <a:r>
                        <a:rPr lang="en-US" altLang="ko-KR" sz="1300" b="0" u="none" strike="noStrike" cap="none" dirty="0"/>
                        <a:t>, FAQ</a:t>
                      </a:r>
                      <a:r>
                        <a:rPr lang="ko-KR" altLang="en-US" sz="1300" b="0" u="none" strike="noStrike" cap="none" dirty="0" err="1"/>
                        <a:t>및이용가이드</a:t>
                      </a:r>
                      <a:r>
                        <a:rPr lang="en-US" altLang="ko-KR" sz="1300" b="0" u="none" strike="noStrike" cap="none" dirty="0"/>
                        <a:t>, Q&amp;A </a:t>
                      </a:r>
                      <a:r>
                        <a:rPr lang="ko-KR" altLang="en-US" sz="1300" b="0" u="none" strike="noStrike" cap="none" dirty="0"/>
                        <a:t>메뉴로 이동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리스트형식으로 직관성을 높이는 이미지와 자주 묻는 질문을 나열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06B9605B-91E5-4F5A-9D81-B635916AF51D}"/>
              </a:ext>
            </a:extLst>
          </p:cNvPr>
          <p:cNvSpPr/>
          <p:nvPr/>
        </p:nvSpPr>
        <p:spPr>
          <a:xfrm>
            <a:off x="1509195" y="1813466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2E21CDDF-8313-47A0-A7BF-E504F47BE1A8}"/>
              </a:ext>
            </a:extLst>
          </p:cNvPr>
          <p:cNvSpPr/>
          <p:nvPr/>
        </p:nvSpPr>
        <p:spPr>
          <a:xfrm>
            <a:off x="1534922" y="237533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583DFAB-FA52-4117-A25D-87E61E2C8F04}"/>
              </a:ext>
            </a:extLst>
          </p:cNvPr>
          <p:cNvSpPr/>
          <p:nvPr/>
        </p:nvSpPr>
        <p:spPr>
          <a:xfrm>
            <a:off x="1848255" y="1344682"/>
            <a:ext cx="3424136" cy="5095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F05DCEE-ACA1-442E-8E42-F2564E380827}"/>
              </a:ext>
            </a:extLst>
          </p:cNvPr>
          <p:cNvSpPr txBox="1"/>
          <p:nvPr/>
        </p:nvSpPr>
        <p:spPr>
          <a:xfrm>
            <a:off x="2548646" y="1415991"/>
            <a:ext cx="3326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FAQ</a:t>
            </a:r>
            <a:r>
              <a:rPr lang="ko-KR" altLang="en-US" dirty="0" err="1"/>
              <a:t>및이용가이드</a:t>
            </a:r>
            <a:r>
              <a:rPr lang="ko-KR" altLang="en-US" dirty="0"/>
              <a:t>      </a:t>
            </a:r>
            <a:r>
              <a:rPr lang="en-US" altLang="ko-KR" dirty="0"/>
              <a:t>X</a:t>
            </a:r>
            <a:r>
              <a:rPr lang="ko-KR" alt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EA8DA48-533F-467B-89FD-01650E130364}"/>
              </a:ext>
            </a:extLst>
          </p:cNvPr>
          <p:cNvSpPr txBox="1"/>
          <p:nvPr/>
        </p:nvSpPr>
        <p:spPr>
          <a:xfrm>
            <a:off x="1896893" y="1943739"/>
            <a:ext cx="3326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공지사항   </a:t>
            </a:r>
            <a:r>
              <a:rPr lang="en-US" altLang="ko-KR" sz="1200" dirty="0">
                <a:solidFill>
                  <a:srgbClr val="FF0000"/>
                </a:solidFill>
              </a:rPr>
              <a:t>FAQ</a:t>
            </a:r>
            <a:r>
              <a:rPr lang="ko-KR" altLang="en-US" sz="1200" dirty="0" err="1">
                <a:solidFill>
                  <a:srgbClr val="FF0000"/>
                </a:solidFill>
              </a:rPr>
              <a:t>및이용가이드</a:t>
            </a:r>
            <a:r>
              <a:rPr lang="ko-KR" altLang="en-US" sz="1200" dirty="0">
                <a:solidFill>
                  <a:srgbClr val="FF0000"/>
                </a:solidFill>
              </a:rPr>
              <a:t>    </a:t>
            </a:r>
            <a:r>
              <a:rPr lang="en-US" altLang="ko-KR" sz="1200" dirty="0"/>
              <a:t>Q&amp;A(1:1</a:t>
            </a:r>
            <a:r>
              <a:rPr lang="ko-KR" altLang="en-US" sz="1200" dirty="0"/>
              <a:t>문의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2788A9E0-ED7F-468D-ABB0-16DAD77B0CC6}"/>
              </a:ext>
            </a:extLst>
          </p:cNvPr>
          <p:cNvCxnSpPr/>
          <p:nvPr/>
        </p:nvCxnSpPr>
        <p:spPr>
          <a:xfrm>
            <a:off x="1945533" y="2354092"/>
            <a:ext cx="31809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9F60404-9A2E-404A-89C4-1A17238A8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893" y="2383309"/>
            <a:ext cx="3345478" cy="402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78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ezen-033\Desktop\faq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223838"/>
            <a:ext cx="3724275" cy="648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C:\Users\ezen-033\Desktop\faq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424" y="914399"/>
            <a:ext cx="7282728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7632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912118785"/>
              </p:ext>
            </p:extLst>
          </p:nvPr>
        </p:nvGraphicFramePr>
        <p:xfrm>
          <a:off x="101786" y="12569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>
              <p:ext uri="{D42A27DB-BD31-4B8C-83A1-F6EECF244321}">
                <p14:modId xmlns:p14="http://schemas.microsoft.com/office/powerpoint/2010/main" val="1813100455"/>
              </p:ext>
            </p:extLst>
          </p:nvPr>
        </p:nvGraphicFramePr>
        <p:xfrm>
          <a:off x="927922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>
            <p:extLst>
              <p:ext uri="{D42A27DB-BD31-4B8C-83A1-F6EECF244321}">
                <p14:modId xmlns:p14="http://schemas.microsoft.com/office/powerpoint/2010/main" val="1982778810"/>
              </p:ext>
            </p:extLst>
          </p:nvPr>
        </p:nvGraphicFramePr>
        <p:xfrm>
          <a:off x="617026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3196713"/>
              </p:ext>
            </p:extLst>
          </p:nvPr>
        </p:nvGraphicFramePr>
        <p:xfrm>
          <a:off x="8813564" y="84665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검색기능으로 특정 키워드 </a:t>
                      </a:r>
                      <a:r>
                        <a:rPr lang="en-US" altLang="ko-KR" sz="1300" b="0" u="none" strike="noStrike" cap="none" dirty="0"/>
                        <a:t>FAQ</a:t>
                      </a:r>
                      <a:r>
                        <a:rPr lang="ko-KR" altLang="en-US" sz="1300" b="0" u="none" strike="noStrike" cap="none" dirty="0"/>
                        <a:t> 검색 가능</a:t>
                      </a:r>
                      <a:r>
                        <a:rPr lang="en-US" altLang="ko-KR" sz="1300" b="0" u="none" strike="noStrike" cap="none" dirty="0"/>
                        <a:t>, FAQ</a:t>
                      </a:r>
                      <a:r>
                        <a:rPr lang="ko-KR" altLang="en-US" sz="1300" b="0" u="none" strike="noStrike" cap="none" dirty="0"/>
                        <a:t> 등록 및 삭제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/>
                        <a:t>FAQ</a:t>
                      </a:r>
                      <a:r>
                        <a:rPr lang="ko-KR" altLang="en-US" sz="1300" b="0" u="none" strike="noStrike" cap="none" dirty="0"/>
                        <a:t>의 리스트로 수정 버튼을 눌러서 수정 가능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 err="1"/>
                        <a:t>페이지네이션으로</a:t>
                      </a:r>
                      <a:r>
                        <a:rPr lang="ko-KR" altLang="en-US" sz="1300" b="0" u="none" strike="noStrike" cap="none" dirty="0"/>
                        <a:t> 다른 페이지 이동 가능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2B5AA04D-F67E-4F12-8991-144DB9A760AD}"/>
              </a:ext>
            </a:extLst>
          </p:cNvPr>
          <p:cNvSpPr/>
          <p:nvPr/>
        </p:nvSpPr>
        <p:spPr>
          <a:xfrm flipH="1" flipV="1">
            <a:off x="101785" y="1277909"/>
            <a:ext cx="8477375" cy="52203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D9DB5524-6F5D-4B5E-B796-5A5F9C6F2FB5}"/>
              </a:ext>
            </a:extLst>
          </p:cNvPr>
          <p:cNvSpPr/>
          <p:nvPr/>
        </p:nvSpPr>
        <p:spPr>
          <a:xfrm>
            <a:off x="7268918" y="1757809"/>
            <a:ext cx="943583" cy="3988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610D020A-1010-498C-B128-55B8BAC9540D}"/>
              </a:ext>
            </a:extLst>
          </p:cNvPr>
          <p:cNvSpPr/>
          <p:nvPr/>
        </p:nvSpPr>
        <p:spPr>
          <a:xfrm>
            <a:off x="555472" y="1757809"/>
            <a:ext cx="3550596" cy="3988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>
                <a:solidFill>
                  <a:schemeClr val="tx1"/>
                </a:solidFill>
              </a:rPr>
              <a:t>검색창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6807EF74-5DC5-4427-94BA-D2128CFDDBAE}"/>
              </a:ext>
            </a:extLst>
          </p:cNvPr>
          <p:cNvSpPr/>
          <p:nvPr/>
        </p:nvSpPr>
        <p:spPr>
          <a:xfrm>
            <a:off x="4340472" y="1757809"/>
            <a:ext cx="943583" cy="3988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4C96BEF5-86B0-4CAA-AA93-B0F956B78313}"/>
              </a:ext>
            </a:extLst>
          </p:cNvPr>
          <p:cNvSpPr/>
          <p:nvPr/>
        </p:nvSpPr>
        <p:spPr>
          <a:xfrm>
            <a:off x="5934328" y="1757809"/>
            <a:ext cx="1100186" cy="3988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FAQ</a:t>
            </a:r>
            <a:r>
              <a:rPr lang="ko-KR" altLang="en-US" sz="1200" dirty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245451E7-45F4-4D10-8D7D-0AF14185789A}"/>
              </a:ext>
            </a:extLst>
          </p:cNvPr>
          <p:cNvSpPr/>
          <p:nvPr/>
        </p:nvSpPr>
        <p:spPr>
          <a:xfrm>
            <a:off x="327812" y="2257030"/>
            <a:ext cx="8025319" cy="36089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="" xmlns:a16="http://schemas.microsoft.com/office/drawing/2014/main" id="{B54A6464-2E0C-451F-B3EF-5932F9E1C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307170"/>
              </p:ext>
            </p:extLst>
          </p:nvPr>
        </p:nvGraphicFramePr>
        <p:xfrm>
          <a:off x="3055264" y="5992222"/>
          <a:ext cx="2228791" cy="370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56212">
                  <a:extLst>
                    <a:ext uri="{9D8B030D-6E8A-4147-A177-3AD203B41FA5}">
                      <a16:colId xmlns="" xmlns:a16="http://schemas.microsoft.com/office/drawing/2014/main" val="3113343691"/>
                    </a:ext>
                  </a:extLst>
                </a:gridCol>
                <a:gridCol w="456212">
                  <a:extLst>
                    <a:ext uri="{9D8B030D-6E8A-4147-A177-3AD203B41FA5}">
                      <a16:colId xmlns="" xmlns:a16="http://schemas.microsoft.com/office/drawing/2014/main" val="3177109956"/>
                    </a:ext>
                  </a:extLst>
                </a:gridCol>
                <a:gridCol w="456212">
                  <a:extLst>
                    <a:ext uri="{9D8B030D-6E8A-4147-A177-3AD203B41FA5}">
                      <a16:colId xmlns="" xmlns:a16="http://schemas.microsoft.com/office/drawing/2014/main" val="2655289953"/>
                    </a:ext>
                  </a:extLst>
                </a:gridCol>
                <a:gridCol w="456212">
                  <a:extLst>
                    <a:ext uri="{9D8B030D-6E8A-4147-A177-3AD203B41FA5}">
                      <a16:colId xmlns="" xmlns:a16="http://schemas.microsoft.com/office/drawing/2014/main" val="434534098"/>
                    </a:ext>
                  </a:extLst>
                </a:gridCol>
                <a:gridCol w="403943">
                  <a:extLst>
                    <a:ext uri="{9D8B030D-6E8A-4147-A177-3AD203B41FA5}">
                      <a16:colId xmlns="" xmlns:a16="http://schemas.microsoft.com/office/drawing/2014/main" val="11595674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8390933"/>
                  </a:ext>
                </a:extLst>
              </a:tr>
            </a:tbl>
          </a:graphicData>
        </a:graphic>
      </p:graphicFrame>
      <p:graphicFrame>
        <p:nvGraphicFramePr>
          <p:cNvPr id="11" name="표 12">
            <a:extLst>
              <a:ext uri="{FF2B5EF4-FFF2-40B4-BE49-F238E27FC236}">
                <a16:creationId xmlns="" xmlns:a16="http://schemas.microsoft.com/office/drawing/2014/main" id="{BDCC0196-5838-4857-9EB0-02732BB938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054494"/>
              </p:ext>
            </p:extLst>
          </p:nvPr>
        </p:nvGraphicFramePr>
        <p:xfrm>
          <a:off x="456591" y="2380724"/>
          <a:ext cx="7755910" cy="3284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91">
                  <a:extLst>
                    <a:ext uri="{9D8B030D-6E8A-4147-A177-3AD203B41FA5}">
                      <a16:colId xmlns="" xmlns:a16="http://schemas.microsoft.com/office/drawing/2014/main" val="2603646750"/>
                    </a:ext>
                  </a:extLst>
                </a:gridCol>
                <a:gridCol w="775591">
                  <a:extLst>
                    <a:ext uri="{9D8B030D-6E8A-4147-A177-3AD203B41FA5}">
                      <a16:colId xmlns="" xmlns:a16="http://schemas.microsoft.com/office/drawing/2014/main" val="2740705927"/>
                    </a:ext>
                  </a:extLst>
                </a:gridCol>
                <a:gridCol w="2301580">
                  <a:extLst>
                    <a:ext uri="{9D8B030D-6E8A-4147-A177-3AD203B41FA5}">
                      <a16:colId xmlns="" xmlns:a16="http://schemas.microsoft.com/office/drawing/2014/main" val="933755592"/>
                    </a:ext>
                  </a:extLst>
                </a:gridCol>
                <a:gridCol w="1605064">
                  <a:extLst>
                    <a:ext uri="{9D8B030D-6E8A-4147-A177-3AD203B41FA5}">
                      <a16:colId xmlns="" xmlns:a16="http://schemas.microsoft.com/office/drawing/2014/main" val="2806331774"/>
                    </a:ext>
                  </a:extLst>
                </a:gridCol>
                <a:gridCol w="1177047">
                  <a:extLst>
                    <a:ext uri="{9D8B030D-6E8A-4147-A177-3AD203B41FA5}">
                      <a16:colId xmlns="" xmlns:a16="http://schemas.microsoft.com/office/drawing/2014/main" val="3676276655"/>
                    </a:ext>
                  </a:extLst>
                </a:gridCol>
                <a:gridCol w="1121037">
                  <a:extLst>
                    <a:ext uri="{9D8B030D-6E8A-4147-A177-3AD203B41FA5}">
                      <a16:colId xmlns="" xmlns:a16="http://schemas.microsoft.com/office/drawing/2014/main" val="310630527"/>
                    </a:ext>
                  </a:extLst>
                </a:gridCol>
              </a:tblGrid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전체선택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게재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글쓴이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09485222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거래금지품목리스트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2020-02-22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64839229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욕설 및 성희롱 관련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2020-01-28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51808407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선정적 물품 판매 관련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2020-01-04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67293715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상품 설명이 부족한 경우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2020-01-01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28586831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77258770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2104088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07828236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2FF7AC18-C9EA-49ED-9B61-A8F5A2F82488}"/>
              </a:ext>
            </a:extLst>
          </p:cNvPr>
          <p:cNvSpPr/>
          <p:nvPr/>
        </p:nvSpPr>
        <p:spPr>
          <a:xfrm>
            <a:off x="327812" y="1482740"/>
            <a:ext cx="326266" cy="2976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9ACB6D91-2765-4324-AF2D-28FE35894405}"/>
              </a:ext>
            </a:extLst>
          </p:cNvPr>
          <p:cNvSpPr/>
          <p:nvPr/>
        </p:nvSpPr>
        <p:spPr>
          <a:xfrm>
            <a:off x="327812" y="2266194"/>
            <a:ext cx="326266" cy="2976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1117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ezen-033\Desktop\faq관리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" y="738187"/>
            <a:ext cx="10453688" cy="521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7238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ezen-033\Desktop\faq관리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7" y="371474"/>
            <a:ext cx="9834563" cy="604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3440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ezen-033\Desktop\faq관리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413" y="1595439"/>
            <a:ext cx="8155572" cy="472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95413" y="447675"/>
            <a:ext cx="7048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등록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조회 구현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등록 시 이미지 등록은 </a:t>
            </a:r>
            <a:r>
              <a:rPr lang="ko-KR" altLang="en-US" dirty="0" err="1" smtClean="0"/>
              <a:t>미구현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실제 이미지를 업로드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8366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412583958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질문하기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47608373"/>
              </p:ext>
            </p:extLst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문의 카테고리 선택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문의하고자 하는 내용 입력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47A66E8E-2556-47D7-9028-7D5F367B0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259316"/>
            <a:ext cx="8603834" cy="52873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07CBA312-535C-4C1D-BA4C-B99938468A97}"/>
              </a:ext>
            </a:extLst>
          </p:cNvPr>
          <p:cNvSpPr/>
          <p:nvPr/>
        </p:nvSpPr>
        <p:spPr>
          <a:xfrm>
            <a:off x="316149" y="1817773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453033D4-4A24-481F-BD88-62B64256AF5F}"/>
              </a:ext>
            </a:extLst>
          </p:cNvPr>
          <p:cNvSpPr/>
          <p:nvPr/>
        </p:nvSpPr>
        <p:spPr>
          <a:xfrm>
            <a:off x="316148" y="3611185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3467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ezen-033\Desktop\QNA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414" y="0"/>
            <a:ext cx="75833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964267" y="1227667"/>
            <a:ext cx="7814733" cy="36576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33386" y="1583267"/>
            <a:ext cx="1530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카테고리를 선택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내용을 입력하여 질문 등록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1964267" y="5147732"/>
            <a:ext cx="7814733" cy="171026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33385" y="5322502"/>
            <a:ext cx="1530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등록된 질문들 확인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39876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ezen-033\Desktop\공지사항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475" y="2757487"/>
            <a:ext cx="5372100" cy="359092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4325" y="519112"/>
            <a:ext cx="45339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NoticeLoader.class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sz="1400" dirty="0" smtClean="0"/>
              <a:t>DB</a:t>
            </a:r>
            <a:r>
              <a:rPr lang="ko-KR" altLang="en-US" sz="1400" dirty="0" smtClean="0"/>
              <a:t>의 공지사항 글 목록 </a:t>
            </a:r>
            <a:endParaRPr lang="en-US" altLang="ko-KR" sz="1400" dirty="0" smtClean="0"/>
          </a:p>
          <a:p>
            <a:r>
              <a:rPr lang="en-US" altLang="ko-KR" sz="1400" dirty="0" err="1" smtClean="0"/>
              <a:t>ArrayList</a:t>
            </a:r>
            <a:r>
              <a:rPr lang="en-US" altLang="ko-KR" sz="1400" dirty="0" smtClean="0"/>
              <a:t>&lt;Notice&gt; </a:t>
            </a:r>
            <a:r>
              <a:rPr lang="ko-KR" altLang="en-US" sz="1400" dirty="0" smtClean="0"/>
              <a:t>형태로 자료를 반환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dirty="0" err="1" smtClean="0"/>
              <a:t>Notice.class</a:t>
            </a:r>
            <a:endParaRPr lang="en-US" altLang="ko-KR" dirty="0" smtClean="0"/>
          </a:p>
          <a:p>
            <a:r>
              <a:rPr lang="ko-KR" altLang="en-US" sz="1400" dirty="0"/>
              <a:t>공지사항 </a:t>
            </a:r>
            <a:r>
              <a:rPr lang="ko-KR" altLang="en-US" sz="1400" dirty="0" smtClean="0"/>
              <a:t>데이터를 </a:t>
            </a:r>
            <a:r>
              <a:rPr lang="ko-KR" altLang="en-US" sz="1400" dirty="0"/>
              <a:t>저장하는 객체 생성을 </a:t>
            </a:r>
            <a:r>
              <a:rPr lang="ko-KR" altLang="en-US" sz="1400" dirty="0" smtClean="0"/>
              <a:t>위한 클래스</a:t>
            </a:r>
            <a:endParaRPr lang="ko-KR" altLang="en-US" sz="1400" dirty="0"/>
          </a:p>
          <a:p>
            <a:endParaRPr lang="ko-KR" altLang="en-US" dirty="0"/>
          </a:p>
        </p:txBody>
      </p:sp>
      <p:pic>
        <p:nvPicPr>
          <p:cNvPr id="2052" name="Picture 4" descr="C:\Users\ezen-033\Desktop\공지사항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475" y="795277"/>
            <a:ext cx="5181600" cy="13716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1528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ezen-033\Desktop\qna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419100"/>
            <a:ext cx="7520380" cy="436721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ezen-033\Desktop\qna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813" y="3133725"/>
            <a:ext cx="6869112" cy="343852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29175" y="657225"/>
            <a:ext cx="257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QnaLoader</a:t>
            </a:r>
            <a:r>
              <a:rPr lang="en-US" altLang="ko-KR" dirty="0" smtClean="0"/>
              <a:t> class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62975" y="3261479"/>
            <a:ext cx="257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Jsp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07788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ezen-033\Desktop\QNA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49" y="104775"/>
            <a:ext cx="9201151" cy="464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ezen-033\Desktop\QNA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3943588"/>
            <a:ext cx="11544300" cy="232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052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196695268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질문 내용 확인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614747705"/>
              </p:ext>
            </p:extLst>
          </p:nvPr>
        </p:nvGraphicFramePr>
        <p:xfrm>
          <a:off x="8843382" y="836712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하단으로 내려오면 다른 사람들이 질문한 내용이 보이고 클릭 시 해당 내용과 답변내용을 볼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질문 내용은 비공개로 설정할 수 있으며 비공개인 경우 열람 불가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583DFAB-FA52-4117-A25D-87E61E2C8F04}"/>
              </a:ext>
            </a:extLst>
          </p:cNvPr>
          <p:cNvSpPr/>
          <p:nvPr/>
        </p:nvSpPr>
        <p:spPr>
          <a:xfrm>
            <a:off x="1848255" y="1344682"/>
            <a:ext cx="3424136" cy="5095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F05DCEE-ACA1-442E-8E42-F2564E380827}"/>
              </a:ext>
            </a:extLst>
          </p:cNvPr>
          <p:cNvSpPr txBox="1"/>
          <p:nvPr/>
        </p:nvSpPr>
        <p:spPr>
          <a:xfrm>
            <a:off x="2699426" y="1426000"/>
            <a:ext cx="2548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Q&amp;A(1:1</a:t>
            </a:r>
            <a:r>
              <a:rPr lang="ko-KR" altLang="en-US" dirty="0"/>
              <a:t>문의</a:t>
            </a:r>
            <a:r>
              <a:rPr lang="en-US" altLang="ko-KR" dirty="0"/>
              <a:t>)</a:t>
            </a:r>
            <a:r>
              <a:rPr lang="ko-KR" altLang="en-US" dirty="0"/>
              <a:t>        </a:t>
            </a:r>
            <a:r>
              <a:rPr lang="en-US" altLang="ko-KR" dirty="0"/>
              <a:t>X</a:t>
            </a:r>
            <a:r>
              <a:rPr lang="ko-KR" alt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EA8DA48-533F-467B-89FD-01650E130364}"/>
              </a:ext>
            </a:extLst>
          </p:cNvPr>
          <p:cNvSpPr txBox="1"/>
          <p:nvPr/>
        </p:nvSpPr>
        <p:spPr>
          <a:xfrm>
            <a:off x="1896893" y="1943739"/>
            <a:ext cx="3326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공지사항   </a:t>
            </a:r>
            <a:r>
              <a:rPr lang="en-US" altLang="ko-KR" sz="1200" dirty="0"/>
              <a:t>FAQ</a:t>
            </a:r>
            <a:r>
              <a:rPr lang="ko-KR" altLang="en-US" sz="1200" dirty="0" err="1"/>
              <a:t>및이용가이드</a:t>
            </a:r>
            <a:r>
              <a:rPr lang="ko-KR" altLang="en-US" sz="1200" dirty="0"/>
              <a:t>    </a:t>
            </a:r>
            <a:r>
              <a:rPr lang="en-US" altLang="ko-KR" sz="1200" dirty="0">
                <a:solidFill>
                  <a:srgbClr val="FF0000"/>
                </a:solidFill>
              </a:rPr>
              <a:t>Q&amp;A(1:1</a:t>
            </a:r>
            <a:r>
              <a:rPr lang="ko-KR" altLang="en-US" sz="1200" dirty="0">
                <a:solidFill>
                  <a:srgbClr val="FF0000"/>
                </a:solidFill>
              </a:rPr>
              <a:t>문의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2788A9E0-ED7F-468D-ABB0-16DAD77B0CC6}"/>
              </a:ext>
            </a:extLst>
          </p:cNvPr>
          <p:cNvCxnSpPr/>
          <p:nvPr/>
        </p:nvCxnSpPr>
        <p:spPr>
          <a:xfrm>
            <a:off x="1945533" y="2354092"/>
            <a:ext cx="31809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981DE04F-7056-4F27-AD47-9A2905285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212" y="2369145"/>
            <a:ext cx="3278222" cy="398301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C386F5DD-B634-4C4C-A2A6-AB5F74755FC4}"/>
              </a:ext>
            </a:extLst>
          </p:cNvPr>
          <p:cNvSpPr/>
          <p:nvPr/>
        </p:nvSpPr>
        <p:spPr>
          <a:xfrm>
            <a:off x="1607879" y="2489511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136B92E6-89CA-4207-B100-73FDA2D63536}"/>
              </a:ext>
            </a:extLst>
          </p:cNvPr>
          <p:cNvSpPr/>
          <p:nvPr/>
        </p:nvSpPr>
        <p:spPr>
          <a:xfrm>
            <a:off x="5103565" y="2487447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6110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ezen-033\Desktop\qn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233363"/>
            <a:ext cx="3676650" cy="650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 descr="C:\Users\ezen-033\Desktop\qna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613" y="1276350"/>
            <a:ext cx="5821362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6502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124635651"/>
              </p:ext>
            </p:extLst>
          </p:nvPr>
        </p:nvGraphicFramePr>
        <p:xfrm>
          <a:off x="131604" y="115759"/>
          <a:ext cx="452794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9888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290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196375169"/>
              </p:ext>
            </p:extLst>
          </p:nvPr>
        </p:nvGraphicFramePr>
        <p:xfrm>
          <a:off x="8843382" y="836712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상품들의 리스트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빌리기 등록을 통하여 사용자는 빌리고 싶은 상품을 등록할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2" name="그림 21" descr="사진, 다른이(가) 표시된 사진&#10;&#10;자동 생성된 설명">
            <a:extLst>
              <a:ext uri="{FF2B5EF4-FFF2-40B4-BE49-F238E27FC236}">
                <a16:creationId xmlns="" xmlns:a16="http://schemas.microsoft.com/office/drawing/2014/main" id="{97FDBD4E-B024-4234-8A4E-FBA2EC395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954306"/>
            <a:ext cx="8457919" cy="448540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081EBA28-5566-443B-9F77-64A780C8B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649" y="1954306"/>
            <a:ext cx="1020874" cy="340291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479BA479-BC5A-461C-8587-F629CD44990A}"/>
              </a:ext>
            </a:extLst>
          </p:cNvPr>
          <p:cNvSpPr/>
          <p:nvPr/>
        </p:nvSpPr>
        <p:spPr>
          <a:xfrm>
            <a:off x="131604" y="2301766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CED6FECE-5C61-426E-91D6-950D43C19A8C}"/>
              </a:ext>
            </a:extLst>
          </p:cNvPr>
          <p:cNvSpPr/>
          <p:nvPr/>
        </p:nvSpPr>
        <p:spPr>
          <a:xfrm>
            <a:off x="7356590" y="2007366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55171FE7-9E7A-411D-A365-88348DCF5E72}"/>
              </a:ext>
            </a:extLst>
          </p:cNvPr>
          <p:cNvSpPr/>
          <p:nvPr/>
        </p:nvSpPr>
        <p:spPr>
          <a:xfrm>
            <a:off x="131604" y="1110208"/>
            <a:ext cx="8574651" cy="55503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ezen-033\Desktop\이미지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3" y="1116446"/>
            <a:ext cx="8574651" cy="8199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8531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zen-033\Desktop\빌리기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4" y="0"/>
            <a:ext cx="7724775" cy="681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466975" y="1266825"/>
            <a:ext cx="8343900" cy="117157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1645681"/>
            <a:ext cx="20669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카테고리를 설정해서 상품들을 확인할 수 있는 메뉴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4620576"/>
            <a:ext cx="2066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해당하는 아이템들의 리스트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2466975" y="2543175"/>
            <a:ext cx="8343900" cy="416242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5095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 descr="C:\Users\ezen-033\Desktop\빌려요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6" y="396081"/>
            <a:ext cx="9282042" cy="503078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ezen-033\Desktop\빌려요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2911475"/>
            <a:ext cx="6768328" cy="349091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05500" y="581025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WantLoader</a:t>
            </a:r>
            <a:r>
              <a:rPr lang="en-US" altLang="ko-KR" dirty="0" smtClean="0"/>
              <a:t> class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496300" y="3305175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Jsp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40810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ezen-033\Desktop\리스트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9" y="85724"/>
            <a:ext cx="8796336" cy="671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ezen-033\Desktop\빌리기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4471304"/>
            <a:ext cx="10544175" cy="225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7098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ezen-033\Desktop\빌려요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719137"/>
            <a:ext cx="7326312" cy="296227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C:\Users\ezen-033\Desktop\빌려요 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0" y="4133850"/>
            <a:ext cx="6040438" cy="18669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067050" y="904875"/>
            <a:ext cx="1714500" cy="2476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1870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 descr="C:\Users\ezen-033\Desktop\의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842" y="1257266"/>
            <a:ext cx="6048787" cy="449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177005" y="815933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의류</a:t>
            </a:r>
            <a:endParaRPr lang="ko-KR" altLang="en-US" dirty="0"/>
          </a:p>
        </p:txBody>
      </p:sp>
      <p:pic>
        <p:nvPicPr>
          <p:cNvPr id="16388" name="Picture 4" descr="C:\Users\ezen-033\Desktop\전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79" y="1257266"/>
            <a:ext cx="5834063" cy="439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95525" y="834746"/>
            <a:ext cx="1819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전체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079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zen-033\Desktop\공지사항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4" y="0"/>
            <a:ext cx="63627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277100" y="895350"/>
            <a:ext cx="3514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ko-KR" altLang="en-US" dirty="0" smtClean="0"/>
              <a:t>데이터가 쌓이는 경우 페이지가</a:t>
            </a:r>
            <a:endParaRPr lang="en-US" altLang="ko-KR" dirty="0" smtClean="0"/>
          </a:p>
          <a:p>
            <a:r>
              <a:rPr lang="ko-KR" altLang="en-US" dirty="0" smtClean="0"/>
              <a:t>계속 길어짐</a:t>
            </a:r>
            <a:r>
              <a:rPr lang="en-US" altLang="ko-KR" dirty="0" smtClean="0"/>
              <a:t>(</a:t>
            </a:r>
            <a:r>
              <a:rPr lang="ko-KR" altLang="en-US" dirty="0" smtClean="0"/>
              <a:t>문제점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20956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378752460"/>
              </p:ext>
            </p:extLst>
          </p:nvPr>
        </p:nvGraphicFramePr>
        <p:xfrm>
          <a:off x="131604" y="115759"/>
          <a:ext cx="52769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1300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06397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상품들의 리스트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빌리기 등록을 통하여 사용자는 빌리고 싶은 상품을 등록할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6E85946B-1E6B-47E8-BA66-7F630F101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162" y="1168988"/>
            <a:ext cx="3543628" cy="550367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11488B90-F38D-4C0F-B479-59C2F1BEAB48}"/>
              </a:ext>
            </a:extLst>
          </p:cNvPr>
          <p:cNvSpPr/>
          <p:nvPr/>
        </p:nvSpPr>
        <p:spPr>
          <a:xfrm>
            <a:off x="3502763" y="1238562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F2C2FECB-B01E-4FCE-8C12-6C2663F158D9}"/>
              </a:ext>
            </a:extLst>
          </p:cNvPr>
          <p:cNvSpPr/>
          <p:nvPr/>
        </p:nvSpPr>
        <p:spPr>
          <a:xfrm>
            <a:off x="1397557" y="1885219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0925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ezen-033\Desktop\빌려요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171449"/>
            <a:ext cx="3695700" cy="653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3" descr="C:\Users\ezen-033\Desktop\빌려요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875" y="739378"/>
            <a:ext cx="6847146" cy="511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448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ezen-033\Desktop\공지사항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811173"/>
            <a:ext cx="5057775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33450" y="384691"/>
            <a:ext cx="5167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쿼리스트링을</a:t>
            </a:r>
            <a:r>
              <a:rPr lang="ko-KR" altLang="en-US" dirty="0" smtClean="0"/>
              <a:t> 이용한 </a:t>
            </a:r>
            <a:r>
              <a:rPr lang="ko-KR" altLang="en-US" dirty="0" err="1" smtClean="0"/>
              <a:t>페이징</a:t>
            </a:r>
            <a:r>
              <a:rPr lang="ko-KR" altLang="en-US" dirty="0" smtClean="0"/>
              <a:t> 구현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33450" y="1514475"/>
            <a:ext cx="6496050" cy="25853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조건</a:t>
            </a:r>
            <a:endParaRPr lang="en-US" altLang="ko-KR" dirty="0"/>
          </a:p>
          <a:p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최근 날짜순서로 로딩해야 함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쿼리스트링</a:t>
            </a:r>
            <a:r>
              <a:rPr lang="ko-KR" altLang="en-US" dirty="0" smtClean="0"/>
              <a:t> </a:t>
            </a:r>
            <a:r>
              <a:rPr lang="en-US" altLang="ko-KR" dirty="0" smtClean="0"/>
              <a:t>page=null </a:t>
            </a:r>
            <a:r>
              <a:rPr lang="ko-KR" altLang="en-US" dirty="0" err="1" smtClean="0"/>
              <a:t>인경우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페이지 로딩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/>
              <a:t>3</a:t>
            </a:r>
            <a:r>
              <a:rPr lang="en-US" altLang="ko-KR" dirty="0" smtClean="0"/>
              <a:t>. Page number</a:t>
            </a:r>
            <a:r>
              <a:rPr lang="ko-KR" altLang="en-US" dirty="0" smtClean="0"/>
              <a:t>에 따라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개의 자료만 로딩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페이지 이동을 위한 </a:t>
            </a:r>
            <a:r>
              <a:rPr lang="en-US" altLang="ko-KR" dirty="0" err="1" smtClean="0"/>
              <a:t>PageNation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구현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4962525" y="569357"/>
            <a:ext cx="1138237" cy="8403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099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ezen-033\Desktop\공지사항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11" y="1500188"/>
            <a:ext cx="7920037" cy="415548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23962" y="352425"/>
            <a:ext cx="7577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 smtClean="0"/>
              <a:t>Jsp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내부 </a:t>
            </a:r>
            <a:r>
              <a:rPr lang="en-US" altLang="ko-KR" dirty="0" err="1" smtClean="0"/>
              <a:t>request.getParameter</a:t>
            </a:r>
            <a:r>
              <a:rPr lang="en-US" altLang="ko-KR" dirty="0" smtClean="0"/>
              <a:t>()</a:t>
            </a:r>
            <a:r>
              <a:rPr lang="ko-KR" altLang="en-US" dirty="0" smtClean="0"/>
              <a:t>를 이용해 </a:t>
            </a:r>
            <a:r>
              <a:rPr lang="en-US" altLang="ko-KR" dirty="0" err="1" smtClean="0"/>
              <a:t>pageNumStr</a:t>
            </a:r>
            <a:r>
              <a:rPr lang="en-US" altLang="ko-KR" dirty="0" smtClean="0"/>
              <a:t> </a:t>
            </a:r>
            <a:r>
              <a:rPr lang="ko-KR" altLang="en-US" dirty="0" smtClean="0"/>
              <a:t>획득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err="1" smtClean="0"/>
              <a:t>Int</a:t>
            </a:r>
            <a:r>
              <a:rPr lang="ko-KR" altLang="en-US" dirty="0" smtClean="0"/>
              <a:t>형으로 바꾸어 </a:t>
            </a:r>
            <a:r>
              <a:rPr lang="en-US" altLang="ko-KR" dirty="0" err="1" smtClean="0"/>
              <a:t>NoticeLoader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객체에 현재 </a:t>
            </a:r>
            <a:r>
              <a:rPr lang="en-US" altLang="ko-KR" dirty="0" smtClean="0"/>
              <a:t>page number </a:t>
            </a:r>
            <a:r>
              <a:rPr lang="ko-KR" altLang="en-US" dirty="0" smtClean="0"/>
              <a:t>전달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90675" y="1714500"/>
            <a:ext cx="7210424" cy="1647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12530" y="4181475"/>
            <a:ext cx="3883820" cy="6572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521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ezen-033\Desktop\공지사항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" y="1590675"/>
            <a:ext cx="8529637" cy="81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04888" y="342900"/>
            <a:ext cx="92725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NoticeLoader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객체에서 넘겨 받은 </a:t>
            </a:r>
            <a:r>
              <a:rPr lang="en-US" altLang="ko-KR" dirty="0" err="1" smtClean="0"/>
              <a:t>pageNum</a:t>
            </a:r>
            <a:r>
              <a:rPr lang="ko-KR" altLang="en-US" dirty="0" smtClean="0"/>
              <a:t>인자로 해당 페이지에 알맞은 데이터를 선택하는 </a:t>
            </a:r>
            <a:r>
              <a:rPr lang="en-US" altLang="ko-KR" dirty="0" err="1" smtClean="0"/>
              <a:t>sql</a:t>
            </a:r>
            <a:r>
              <a:rPr lang="ko-KR" altLang="en-US" dirty="0" smtClean="0"/>
              <a:t>문 작성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6147" name="Picture 3" descr="C:\Users\ezen-033\Desktop\공지사항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70" y="4014788"/>
            <a:ext cx="11291888" cy="90487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3370" y="3441621"/>
            <a:ext cx="6446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pageNum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1, 2, 3, 4</a:t>
            </a:r>
            <a:r>
              <a:rPr lang="ko-KR" altLang="en-US" dirty="0" smtClean="0"/>
              <a:t>이 들어간 경우 생성되는 </a:t>
            </a:r>
            <a:r>
              <a:rPr lang="en-US" altLang="ko-KR" dirty="0" err="1" smtClean="0"/>
              <a:t>sql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0950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ezen-033\Desktop\공지사항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" y="1162050"/>
            <a:ext cx="12098338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2900" y="619125"/>
            <a:ext cx="711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페이지에 해당하는 데이터를 가져오는 </a:t>
            </a:r>
            <a:r>
              <a:rPr lang="en-US" altLang="ko-KR" dirty="0" err="1" smtClean="0"/>
              <a:t>sql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4324350" y="1571625"/>
            <a:ext cx="45148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391025" y="1661725"/>
            <a:ext cx="1751806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최근 날짜 순서로 선</a:t>
            </a:r>
            <a:r>
              <a:rPr lang="ko-KR" altLang="en-US" sz="1200" dirty="0"/>
              <a:t>택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643062" y="2085975"/>
            <a:ext cx="91201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43061" y="2204650"/>
            <a:ext cx="6567489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최근 날짜 순서로 선택하는데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가상의 </a:t>
            </a:r>
            <a:r>
              <a:rPr lang="ko-KR" altLang="en-US" sz="1200" dirty="0" err="1" smtClean="0"/>
              <a:t>컬럼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rownum</a:t>
            </a:r>
            <a:r>
              <a:rPr lang="ko-KR" altLang="en-US" sz="1200" dirty="0" smtClean="0"/>
              <a:t>으로 행의 순서를 매기며 </a:t>
            </a:r>
            <a:r>
              <a:rPr lang="en-US" altLang="ko-KR" sz="1200" dirty="0" smtClean="0"/>
              <a:t>20</a:t>
            </a:r>
            <a:r>
              <a:rPr lang="ko-KR" altLang="en-US" sz="1200" dirty="0" smtClean="0"/>
              <a:t>개까지 선택 </a:t>
            </a:r>
            <a:endParaRPr lang="ko-KR" altLang="en-US" sz="1200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233362" y="2790825"/>
            <a:ext cx="117871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2900" y="2966650"/>
            <a:ext cx="6567489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선택된 </a:t>
            </a:r>
            <a:r>
              <a:rPr lang="en-US" altLang="ko-KR" sz="1200" dirty="0" smtClean="0"/>
              <a:t>20</a:t>
            </a:r>
            <a:r>
              <a:rPr lang="ko-KR" altLang="en-US" sz="1200" dirty="0" smtClean="0"/>
              <a:t>개의 행 중 </a:t>
            </a:r>
            <a:r>
              <a:rPr lang="en-US" altLang="ko-KR" sz="1200" dirty="0" smtClean="0"/>
              <a:t>row number</a:t>
            </a:r>
            <a:r>
              <a:rPr lang="ko-KR" altLang="en-US" sz="1200" dirty="0" smtClean="0"/>
              <a:t>가 </a:t>
            </a:r>
            <a:r>
              <a:rPr lang="en-US" altLang="ko-KR" sz="1200" dirty="0" smtClean="0"/>
              <a:t>10</a:t>
            </a:r>
            <a:r>
              <a:rPr lang="ko-KR" altLang="en-US" sz="1200" dirty="0" smtClean="0"/>
              <a:t>초과</a:t>
            </a:r>
            <a:r>
              <a:rPr lang="en-US" altLang="ko-KR" sz="1200" dirty="0" smtClean="0"/>
              <a:t>(11</a:t>
            </a:r>
            <a:r>
              <a:rPr lang="ko-KR" altLang="en-US" sz="1200" dirty="0" smtClean="0"/>
              <a:t>부터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하는 것만 선택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7171" name="Picture 3" descr="C:\Users\ezen-033\Desktop\공지사항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" y="3686175"/>
            <a:ext cx="11507788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28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1435</TotalTime>
  <Words>921</Words>
  <Application>Microsoft Office PowerPoint</Application>
  <PresentationFormat>사용자 지정</PresentationFormat>
  <Paragraphs>338</Paragraphs>
  <Slides>51</Slides>
  <Notes>11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2" baseType="lpstr">
      <vt:lpstr>Office 테마</vt:lpstr>
      <vt:lpstr>화면 설계서!!!!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설계서!!!!</dc:title>
  <dc:creator>507-06</dc:creator>
  <cp:lastModifiedBy>ezen-033</cp:lastModifiedBy>
  <cp:revision>95</cp:revision>
  <dcterms:created xsi:type="dcterms:W3CDTF">2020-01-16T07:12:04Z</dcterms:created>
  <dcterms:modified xsi:type="dcterms:W3CDTF">2020-03-26T08:09:47Z</dcterms:modified>
</cp:coreProperties>
</file>